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75" r:id="rId3"/>
    <p:sldId id="276" r:id="rId4"/>
    <p:sldId id="259" r:id="rId5"/>
    <p:sldId id="277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4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85499"/>
  </p:normalViewPr>
  <p:slideViewPr>
    <p:cSldViewPr snapToGrid="0" snapToObjects="1">
      <p:cViewPr varScale="1">
        <p:scale>
          <a:sx n="129" d="100"/>
          <a:sy n="129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038A7-E64E-754A-B0E5-5E955E25D5CD}" type="datetimeFigureOut">
              <a:rPr lang="en-US" smtClean="0"/>
              <a:t>9/30/20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0B987-F889-5D4F-A78D-BF5F670BB7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19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lab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lab/jupyterlab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notebook command: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51F81F-F737-384C-90EC-D4EDDECE9D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61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</a:t>
            </a:r>
            <a:r>
              <a:rPr lang="en-US" dirty="0" err="1"/>
              <a:t>JupyterLab</a:t>
            </a:r>
            <a:r>
              <a:rPr lang="en-US" dirty="0"/>
              <a:t> command: </a:t>
            </a:r>
            <a:r>
              <a:rPr lang="en-US" dirty="0" err="1"/>
              <a:t>jupyter</a:t>
            </a:r>
            <a:r>
              <a:rPr lang="en-US" dirty="0"/>
              <a:t> 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51F81F-F737-384C-90EC-D4EDDECE9D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565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https://github.com/jupyterlab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51F81F-F737-384C-90EC-D4EDDECE9D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5317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3"/>
              </a:rPr>
              <a:t>https://github.com/jupyterlab/jupyterlab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51F81F-F737-384C-90EC-D4EDDECE9D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6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When should you create </a:t>
            </a:r>
            <a:r>
              <a:rPr lang="en-US" sz="1200" dirty="0" err="1"/>
              <a:t>JupyterLab</a:t>
            </a:r>
            <a:r>
              <a:rPr lang="en-US" sz="1200" dirty="0"/>
              <a:t> extensions?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Whenever the extension you want doesn’t exist!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0B987-F889-5D4F-A78D-BF5F670BB7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39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0B987-F889-5D4F-A78D-BF5F670BB7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88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0B987-F889-5D4F-A78D-BF5F670BB7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917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0B987-F889-5D4F-A78D-BF5F670BB7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04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B69C6-A7C9-3C47-B866-6C557316D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82454-EED3-5545-9E9C-923AFC101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D2112-3607-0746-AE1E-0661DBAA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6DBF1-3475-AB4E-980F-72D1C5F32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129A1-08D5-C244-9CE2-F2433CE8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87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6CF5-450E-AD45-B18C-CD88278C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51ABEE-C8FD-124C-8BD3-93DC1BB02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98CEB-1174-7546-A0C5-AC894FF19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2EE7E-3765-554B-BEA7-C0F24FB87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46493-C9E9-C648-9869-9B2399ECD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196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25390A-DA8A-E84E-AE53-99CB174C9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4BB2D-11BD-1948-AF54-6F7F74600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3868C-8311-3544-84CF-B2CA1E92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5CFF0-AB6A-6448-9304-A03FACB66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7ABEC-DB82-0E46-B3B0-5572D126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19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36413-948B-CD45-9810-934A0BBD7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07298-510E-6446-8612-747636F14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D611-CAA4-B043-A75B-1E0B814D5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3E71B-A9E2-F84C-A6C1-679F2B0F8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C2436-02B4-484B-87D3-EA542D363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12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10287-198E-D04E-95FE-D300E46E0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C8406-29A4-E744-A47F-A12326A67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6F3C2-AF5C-B342-B147-D4EAA00D4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803E7-282A-BF45-A9F9-A37E6FEB6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820CC-EEAC-064E-B5AC-2D563EB73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25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81221-28FD-9C42-9909-48670E678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25AEF-2060-C341-8564-E112C763F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E5F4E-7C9D-1942-A5DA-0396095CB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299F2-C668-B249-AB79-28D28F9F1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88340-AC1C-9C48-8FAB-E62E6173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B1076-F536-9642-8EBA-35EA3DD68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83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E01-8192-D540-8F1A-4CC4544EE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35A89-1541-4E4C-B168-0C293F4B8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698F1-5E2A-0349-BC83-39A44C665A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3BB45-A76A-7B46-B33C-8F157B1C9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9D2BAD-76D9-1C4A-837C-4C5486FC4E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E7B524-F074-9C48-B12C-E97FFCB7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C27604-3F83-174B-BD99-C55B83E99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E84CF-D72C-7F41-9FA0-EBB8AE74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717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352F4-FB40-994F-BBA9-5189C405B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A11C-21E3-194E-9A56-18A6DE9A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71529-0FF2-2B4F-B1A3-98380F25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A6E452-6B04-4348-AA6D-3BB44981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29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F6E5FB-61CB-CF42-B958-CE8CC192B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81104-E185-F246-861A-F6536CDEA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C356F-2102-B548-B4A3-AE293DFD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C5B5E-0013-B241-9C54-D2ADFB23C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6B50-2AD6-134F-8CC7-6242AB458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75A26B-542B-F04D-91F7-04FA9D7D6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CF1AF-7856-7542-99CF-4765E0DF7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A50BB5-3160-A849-BCD5-21234C1A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FC2E6-4932-E047-8BAC-7657BE9B4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47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334EE-0EAC-4445-A755-867496383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2323D0-EC8E-404A-B3A1-F1EEC3CE30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D52AE-1A35-3A40-BEB6-6791F8B6C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FEB10-CF8E-3041-9E11-8D07E9F9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F006-3D42-7647-A774-4A695B427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489D5F-9F48-5D4C-AA4C-60BA04C22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01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0CE310-DE6C-9546-A6D9-512D8120F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36124-E7E1-B044-A524-88F6799D9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1ABCF-0507-4540-A30B-310BD4E22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7B61E-ABCB-0448-ABD7-5DBD9E36DC6C}" type="datetimeFigureOut">
              <a:rPr lang="en-US" smtClean="0"/>
              <a:t>9/30/20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996A3-1918-5F45-B2CD-28D9231298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8C0A-9DF3-FA40-AFE8-BBA845607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BA62D-DFB3-3F49-B80E-409D647074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2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ajbozarth/48f0fe7f4213e11dc487046b73ded8f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lab/extension-cookiecutter-ts" TargetMode="External"/><Relationship Id="rId7" Type="http://schemas.openxmlformats.org/officeDocument/2006/relationships/image" Target="../media/image1.tiff"/><Relationship Id="rId2" Type="http://schemas.openxmlformats.org/officeDocument/2006/relationships/hyperlink" Target="https://jupyterlab.readthedocs.io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st.github.com/ajbozarth/48f0fe7f4213e11dc487046b73ded8f8" TargetMode="External"/><Relationship Id="rId5" Type="http://schemas.openxmlformats.org/officeDocument/2006/relationships/hyperlink" Target="https://github.com/topics/jupyterlab-extension" TargetMode="External"/><Relationship Id="rId4" Type="http://schemas.openxmlformats.org/officeDocument/2006/relationships/hyperlink" Target="https://github.com/jtpio/a-tour-of-jupyterlab-extension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lab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pyterlab/jupyterla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3928" y="1198179"/>
            <a:ext cx="501692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JUPYTERLAB EXTENSIONS</a:t>
            </a: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E0E2BA-1E6F-DC4B-BA18-3B2DB063A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13" y="1198179"/>
            <a:ext cx="3213161" cy="372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86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Installing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marL="228600" indent="-228600" algn="l">
              <a:buFont typeface="+mj-lt"/>
              <a:buAutoNum type="arabicPeriod" startAt="6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Once it finishes installing it will prompt you to refresh</a:t>
            </a:r>
          </a:p>
          <a:p>
            <a:pPr marL="228600" indent="-228600" algn="l">
              <a:buFont typeface="+mj-lt"/>
              <a:buAutoNum type="arabicPeriod" startAt="6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After refreshing you will see the new TOC tab in your sidebar, try opening the TOC tab while a notebook, markdown, or python file is open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D289B2-CFEB-3A4C-A6D6-728CA9C86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254" y="3080131"/>
            <a:ext cx="4988728" cy="34453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2470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Installing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marL="228600" indent="-228600" algn="l">
              <a:buFont typeface="+mj-lt"/>
              <a:buAutoNum type="arabicPeriod" startAt="8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Some extensions can’t be installed via the UI. Try searching for and installing ”git”. It will display a message telling you that the extension requires requires a corresponding server extension.</a:t>
            </a:r>
          </a:p>
          <a:p>
            <a:pPr marL="228600" indent="-228600" algn="l">
              <a:buFont typeface="+mj-lt"/>
              <a:buAutoNum type="arabicPeriod" startAt="8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For server extensions we need to install via the CLI</a:t>
            </a:r>
          </a:p>
          <a:p>
            <a:pPr marL="430212" lvl="2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Go back to your terminal and (double) ctrl-C lab</a:t>
            </a:r>
          </a:p>
          <a:p>
            <a:pPr marL="430212" lvl="2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Then install the git extension:</a:t>
            </a:r>
          </a:p>
          <a:p>
            <a:pPr algn="l"/>
            <a:r>
              <a:rPr lang="en-US" sz="1600" dirty="0">
                <a:solidFill>
                  <a:schemeClr val="bg1"/>
                </a:solidFill>
                <a:latin typeface="+mj-lt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$ pip install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jupyterlab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-git</a:t>
            </a:r>
          </a:p>
          <a:p>
            <a:pPr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	$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 lab build</a:t>
            </a:r>
          </a:p>
          <a:p>
            <a:pPr marL="430212" lvl="2" indent="-228600" algn="l">
              <a:buFont typeface="+mj-lt"/>
              <a:buAutoNum type="arabicPeriod" startAt="3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This will install both the lab extension and the server extension. Once it’s finished start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again:</a:t>
            </a:r>
          </a:p>
          <a:p>
            <a:pPr lvl="2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$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 lab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27830-B156-2C4C-8BFC-42F262001918}"/>
              </a:ext>
            </a:extLst>
          </p:cNvPr>
          <p:cNvSpPr txBox="1"/>
          <p:nvPr/>
        </p:nvSpPr>
        <p:spPr>
          <a:xfrm>
            <a:off x="4909929" y="5551129"/>
            <a:ext cx="7166113" cy="93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CA" sz="1400" b="1" u="sng" dirty="0">
                <a:solidFill>
                  <a:srgbClr val="FFFFFF"/>
                </a:solidFill>
                <a:latin typeface="Calibri Light" panose="020F0302020204030204"/>
              </a:rPr>
              <a:t>Definitions: 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CA" sz="1400" dirty="0" err="1">
                <a:solidFill>
                  <a:srgbClr val="FFFFFF"/>
                </a:solidFill>
                <a:latin typeface="Calibri Light" panose="020F0302020204030204"/>
              </a:rPr>
              <a:t>labextension</a:t>
            </a:r>
            <a:r>
              <a:rPr lang="en-CA" sz="1400" dirty="0">
                <a:solidFill>
                  <a:srgbClr val="FFFFFF"/>
                </a:solidFill>
                <a:latin typeface="Calibri Light" panose="020F0302020204030204"/>
              </a:rPr>
              <a:t> – front end extensions; can be installed and built via UI without restarting </a:t>
            </a:r>
            <a:r>
              <a:rPr lang="en-CA" sz="1400" dirty="0" err="1">
                <a:solidFill>
                  <a:srgbClr val="FFFFFF"/>
                </a:solidFill>
                <a:latin typeface="Calibri Light" panose="020F0302020204030204"/>
              </a:rPr>
              <a:t>JupyterLab</a:t>
            </a:r>
            <a:endParaRPr lang="en-CA" sz="1400" dirty="0">
              <a:solidFill>
                <a:srgbClr val="FFFFFF"/>
              </a:solidFill>
              <a:latin typeface="Calibri Light" panose="020F0302020204030204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CA" sz="1400" dirty="0" err="1">
                <a:solidFill>
                  <a:srgbClr val="FFFFFF"/>
                </a:solidFill>
                <a:latin typeface="Calibri Light" panose="020F0302020204030204"/>
              </a:rPr>
              <a:t>serverextension</a:t>
            </a:r>
            <a:r>
              <a:rPr lang="en-CA" sz="1400" dirty="0">
                <a:solidFill>
                  <a:srgbClr val="FFFFFF"/>
                </a:solidFill>
                <a:latin typeface="Calibri Light" panose="020F0302020204030204"/>
              </a:rPr>
              <a:t> – back end extensions; must be installed via CLI and require restarting </a:t>
            </a:r>
            <a:r>
              <a:rPr lang="en-CA" sz="1400" dirty="0" err="1">
                <a:solidFill>
                  <a:srgbClr val="FFFFFF"/>
                </a:solidFill>
                <a:latin typeface="Calibri Light" panose="020F0302020204030204"/>
              </a:rPr>
              <a:t>JupyterLab</a:t>
            </a:r>
            <a:endParaRPr lang="en-CA" sz="1400" dirty="0">
              <a:solidFill>
                <a:srgbClr val="FFFFFF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91222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Creating an Extension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95540" cy="3548006"/>
          </a:xfrm>
        </p:spPr>
        <p:txBody>
          <a:bodyPr anchor="t">
            <a:noAutofit/>
          </a:bodyPr>
          <a:lstStyle/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Creating a new extension using the cookie-cutter</a:t>
            </a: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$ pip install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cookiecutter</a:t>
            </a:r>
            <a:endParaRPr lang="en-US" sz="1400" b="1" dirty="0">
              <a:solidFill>
                <a:schemeClr val="bg1"/>
              </a:solidFill>
              <a:latin typeface="Courier" pitchFamily="2" charset="0"/>
            </a:endParaRPr>
          </a:p>
          <a:p>
            <a:pPr lvl="1" algn="l"/>
            <a:endParaRPr lang="en-US" sz="1400" b="1" dirty="0">
              <a:solidFill>
                <a:schemeClr val="bg1"/>
              </a:solidFill>
              <a:latin typeface="Courier" pitchFamily="2" charset="0"/>
            </a:endParaRP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$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cookiecutter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 https://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github.com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jupyterlab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/extension-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cookiecutter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-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ts</a:t>
            </a:r>
            <a:endParaRPr lang="en-US" sz="1400" b="1" dirty="0">
              <a:solidFill>
                <a:schemeClr val="bg1"/>
              </a:solidFill>
              <a:latin typeface="Courier" pitchFamily="2" charset="0"/>
            </a:endParaRPr>
          </a:p>
          <a:p>
            <a:pPr lvl="1"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Customizing your extension (following the guide on the next slide)</a:t>
            </a:r>
          </a:p>
          <a:p>
            <a:pPr marL="228600" indent="-228600" algn="l">
              <a:buFont typeface="+mj-lt"/>
              <a:buAutoNum type="arabicPeriod"/>
            </a:pP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Installing your extension (following the generated README)</a:t>
            </a:r>
          </a:p>
          <a:p>
            <a:pPr marL="228600" indent="-228600" algn="l">
              <a:buFont typeface="+mj-lt"/>
              <a:buAutoNum type="arabicPeriod"/>
            </a:pP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Running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with your extension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2740026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lvl="0" algn="l">
              <a:spcBef>
                <a:spcPts val="1000"/>
              </a:spcBef>
            </a:pPr>
            <a:r>
              <a:rPr lang="en-US" sz="3200" b="1" dirty="0">
                <a:solidFill>
                  <a:schemeClr val="bg1"/>
                </a:solidFill>
              </a:rPr>
              <a:t>Creating an Extension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rgbClr val="FFFFFF"/>
                </a:solidFill>
                <a:ea typeface="+mn-ea"/>
                <a:cs typeface="+mn-cs"/>
              </a:rPr>
              <a:t>A few quick steps to an example custom extension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4621" y="1895965"/>
            <a:ext cx="5795540" cy="4439880"/>
          </a:xfrm>
        </p:spPr>
        <p:txBody>
          <a:bodyPr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Add these dependencies to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package.json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lvl="1" algn="l"/>
            <a:endParaRPr lang="en-US" sz="1400" b="1" dirty="0">
              <a:solidFill>
                <a:schemeClr val="bg1"/>
              </a:solidFill>
              <a:latin typeface="Courier" pitchFamily="2" charset="0"/>
            </a:endParaRP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"@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jupyterlab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apputils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": "^2.0.0",</a:t>
            </a: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"@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jupyterlab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docregistry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": "^2.0.0",</a:t>
            </a: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"@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jupyterlab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/notebook": "^2.0.0",</a:t>
            </a: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"@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lumino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/disposable": ”^1.3.5”</a:t>
            </a:r>
          </a:p>
          <a:p>
            <a:pPr lvl="1"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Copy the file in this gist to </a:t>
            </a:r>
            <a:r>
              <a:rPr lang="en-US" sz="1600" dirty="0" err="1">
                <a:solidFill>
                  <a:schemeClr val="bg1"/>
                </a:solidFill>
              </a:rPr>
              <a:t>src</a:t>
            </a:r>
            <a:r>
              <a:rPr lang="en-US" sz="1600" dirty="0">
                <a:solidFill>
                  <a:schemeClr val="bg1"/>
                </a:solidFill>
              </a:rPr>
              <a:t> and import it in </a:t>
            </a:r>
            <a:r>
              <a:rPr lang="en-US" sz="1600" dirty="0" err="1">
                <a:solidFill>
                  <a:schemeClr val="bg1"/>
                </a:solidFill>
              </a:rPr>
              <a:t>index.ts</a:t>
            </a:r>
            <a:endParaRPr lang="en-US" sz="1600" dirty="0">
              <a:solidFill>
                <a:schemeClr val="bg1"/>
              </a:solidFill>
            </a:endParaRPr>
          </a:p>
          <a:p>
            <a:pPr lvl="1" algn="l"/>
            <a:r>
              <a:rPr lang="en-US" sz="1200" dirty="0">
                <a:solidFill>
                  <a:schemeClr val="bg1"/>
                </a:solidFill>
                <a:hlinkClick r:id="rId3"/>
              </a:rPr>
              <a:t>https://gist.github.com/ajbozarth/48f0fe7f4213e11dc487046b73ded8f8</a:t>
            </a:r>
            <a:endParaRPr lang="en-US" sz="1200" dirty="0">
              <a:solidFill>
                <a:schemeClr val="bg1"/>
              </a:solidFill>
            </a:endParaRPr>
          </a:p>
          <a:p>
            <a:pPr lvl="1" algn="l"/>
            <a:endParaRPr lang="en-US" sz="1200" dirty="0">
              <a:solidFill>
                <a:schemeClr val="bg1"/>
              </a:solidFill>
            </a:endParaRP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import {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ButtonExtension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} from "./button";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Add this code to the activate function in </a:t>
            </a:r>
            <a:r>
              <a:rPr lang="en-US" sz="1600" dirty="0" err="1">
                <a:solidFill>
                  <a:schemeClr val="bg1"/>
                </a:solidFill>
              </a:rPr>
              <a:t>index.ts</a:t>
            </a:r>
            <a:endParaRPr lang="en-US" sz="1600" dirty="0">
              <a:solidFill>
                <a:schemeClr val="bg1"/>
              </a:solidFill>
            </a:endParaRPr>
          </a:p>
          <a:p>
            <a:pPr lvl="1" algn="l"/>
            <a:endParaRPr lang="en-US" sz="1400" b="1" dirty="0">
              <a:solidFill>
                <a:schemeClr val="bg1"/>
              </a:solidFill>
              <a:latin typeface="Courier" pitchFamily="2" charset="0"/>
            </a:endParaRPr>
          </a:p>
          <a:p>
            <a:pPr lvl="1" algn="l"/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let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buttonExtension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 = new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ButtonExtension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();</a:t>
            </a:r>
          </a:p>
          <a:p>
            <a:pPr lvl="1" algn="l"/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app.docRegistry.addWidgetExtension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('Notebook',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buttonExtension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);</a:t>
            </a: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1346496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Useful 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algn="l"/>
            <a:r>
              <a:rPr lang="en-US" sz="1600" dirty="0" err="1">
                <a:solidFill>
                  <a:schemeClr val="bg1"/>
                </a:solidFill>
              </a:rPr>
              <a:t>JupyterLab</a:t>
            </a:r>
            <a:r>
              <a:rPr lang="en-US" sz="1600" dirty="0">
                <a:solidFill>
                  <a:schemeClr val="bg1"/>
                </a:solidFill>
              </a:rPr>
              <a:t> Docs: </a:t>
            </a:r>
            <a:r>
              <a:rPr lang="en-US" sz="1600" dirty="0">
                <a:hlinkClick r:id="rId2"/>
              </a:rPr>
              <a:t>https://jupyterlab.readthedocs.io/</a:t>
            </a:r>
            <a:endParaRPr lang="en-US" sz="1600" dirty="0"/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Extension cookie-cutter: </a:t>
            </a:r>
            <a:r>
              <a:rPr lang="en-US" sz="1600" dirty="0">
                <a:hlinkClick r:id="rId3"/>
              </a:rPr>
              <a:t>https://github.com/jupyterlab/extension-cookiecutter-ts</a:t>
            </a:r>
            <a:endParaRPr lang="en-US" sz="1600" dirty="0"/>
          </a:p>
          <a:p>
            <a:pPr algn="l"/>
            <a:r>
              <a:rPr lang="en-US" sz="1600" dirty="0" err="1">
                <a:solidFill>
                  <a:schemeClr val="bg1"/>
                </a:solidFill>
              </a:rPr>
              <a:t>PyData</a:t>
            </a:r>
            <a:r>
              <a:rPr lang="en-US" sz="1600" dirty="0">
                <a:solidFill>
                  <a:schemeClr val="bg1"/>
                </a:solidFill>
              </a:rPr>
              <a:t> Berlin Talk (about specific extensions): </a:t>
            </a:r>
            <a:r>
              <a:rPr lang="en-US" sz="1600" dirty="0">
                <a:hlinkClick r:id="rId4"/>
              </a:rPr>
              <a:t>https://github.com/jtpio/a-tour-of-jupyterlab-extensions</a:t>
            </a:r>
            <a:endParaRPr lang="en-US" sz="1600" dirty="0"/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GitHub Topics filter for finding extensions: </a:t>
            </a:r>
            <a:r>
              <a:rPr lang="en-US" sz="1600" dirty="0">
                <a:hlinkClick r:id="rId5"/>
              </a:rPr>
              <a:t>https://github.com/topics/jupyterlab-extension</a:t>
            </a:r>
            <a:endParaRPr lang="en-US" sz="1600" dirty="0"/>
          </a:p>
          <a:p>
            <a:pPr algn="l"/>
            <a:r>
              <a:rPr lang="en-US" sz="1600" dirty="0">
                <a:solidFill>
                  <a:schemeClr val="bg1"/>
                </a:solidFill>
              </a:rPr>
              <a:t>Gist with the demo button extension: </a:t>
            </a:r>
            <a:r>
              <a:rPr lang="en-US" sz="1600" dirty="0">
                <a:hlinkClick r:id="rId6"/>
              </a:rPr>
              <a:t>https://gist.github.com/ajbozarth/48f0fe7f4213e11dc487046b73ded8f8</a:t>
            </a:r>
            <a:endParaRPr lang="en-US" sz="1600" dirty="0"/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926251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4910" y="302133"/>
            <a:ext cx="5795540" cy="919637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What is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909" y="1255222"/>
            <a:ext cx="5787197" cy="5294999"/>
          </a:xfrm>
        </p:spPr>
        <p:txBody>
          <a:bodyPr anchor="t">
            <a:noAutofit/>
          </a:bodyPr>
          <a:lstStyle/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Started from </a:t>
            </a:r>
            <a:r>
              <a:rPr lang="en-US" sz="1600" b="1" dirty="0">
                <a:solidFill>
                  <a:schemeClr val="bg1"/>
                </a:solidFill>
                <a:latin typeface="+mj-lt"/>
              </a:rPr>
              <a:t>classic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1"/>
                </a:solidFill>
                <a:latin typeface="+mj-lt"/>
              </a:rPr>
              <a:t>Jupyter</a:t>
            </a:r>
            <a:r>
              <a:rPr lang="en-US" sz="1600" b="1" dirty="0">
                <a:solidFill>
                  <a:schemeClr val="bg1"/>
                </a:solidFill>
                <a:latin typeface="+mj-lt"/>
              </a:rPr>
              <a:t> Notebook, 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a web-based interface that can execute code, edit in-place, contain text, images, etc.</a:t>
            </a:r>
          </a:p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Notebooks presents a document-like view rendered by modern bowsers</a:t>
            </a:r>
          </a:p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Kernels interpret/execute cell contents with support for over 50 programming languages</a:t>
            </a:r>
          </a:p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Classic Notebook:</a:t>
            </a:r>
            <a:endParaRPr lang="en-CA" sz="1800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CA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2020 IBM Corporation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pic>
        <p:nvPicPr>
          <p:cNvPr id="18" name="Picture 2" descr="Image result for JUPYTER NOTEBOOK">
            <a:extLst>
              <a:ext uri="{FF2B5EF4-FFF2-40B4-BE49-F238E27FC236}">
                <a16:creationId xmlns:a16="http://schemas.microsoft.com/office/drawing/2014/main" id="{0731EDBC-9062-D548-9F66-8A7EB73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9249" y="2872376"/>
            <a:ext cx="3560263" cy="3831735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D05E411-F3A0-214B-8A04-90968E1996B0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b="1" dirty="0">
                <a:solidFill>
                  <a:srgbClr val="E7E6E6">
                    <a:lumMod val="50000"/>
                  </a:srgbClr>
                </a:solidFill>
              </a:rPr>
              <a:t>What is </a:t>
            </a:r>
            <a:r>
              <a:rPr lang="en-US" sz="2000" b="1" dirty="0" err="1">
                <a:solidFill>
                  <a:srgbClr val="E7E6E6">
                    <a:lumMod val="50000"/>
                  </a:srgbClr>
                </a:solidFill>
              </a:rPr>
              <a:t>JupyterLab</a:t>
            </a: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2592796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4910" y="302133"/>
            <a:ext cx="5795540" cy="919637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What is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909" y="1255222"/>
            <a:ext cx="5787197" cy="5294999"/>
          </a:xfrm>
        </p:spPr>
        <p:txBody>
          <a:bodyPr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JupyterLab</a:t>
            </a:r>
            <a:r>
              <a:rPr lang="en-US" sz="1600" dirty="0">
                <a:solidFill>
                  <a:schemeClr val="bg1"/>
                </a:solidFill>
              </a:rPr>
              <a:t> is the next generation UI for Project </a:t>
            </a:r>
            <a:r>
              <a:rPr lang="en-US" sz="1600" dirty="0" err="1">
                <a:solidFill>
                  <a:schemeClr val="bg1"/>
                </a:solidFill>
              </a:rPr>
              <a:t>Jupyter</a:t>
            </a:r>
            <a:endParaRPr lang="en-US" sz="16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It provides a modular and extensible architecture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sz="1600" dirty="0">
                <a:solidFill>
                  <a:schemeClr val="bg1"/>
                </a:solidFill>
              </a:rPr>
              <a:t>It will eventually replace the classic </a:t>
            </a:r>
            <a:r>
              <a:rPr lang="en-CA" sz="1600" dirty="0" err="1">
                <a:solidFill>
                  <a:schemeClr val="bg1"/>
                </a:solidFill>
              </a:rPr>
              <a:t>Jupyter</a:t>
            </a:r>
            <a:r>
              <a:rPr lang="en-CA" sz="1600" dirty="0">
                <a:solidFill>
                  <a:schemeClr val="bg1"/>
                </a:solidFill>
              </a:rPr>
              <a:t> Notebook UI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sz="1600" dirty="0" err="1">
                <a:solidFill>
                  <a:schemeClr val="bg1"/>
                </a:solidFill>
              </a:rPr>
              <a:t>JupyterLab</a:t>
            </a:r>
            <a:r>
              <a:rPr lang="en-CA" sz="160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2020 IBM Corporation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0B57416-B8D0-A640-A85B-3041B35DE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6280" y="2709849"/>
            <a:ext cx="4716880" cy="384037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9537314-DED4-F849-9CD6-067E70DB4B22}"/>
              </a:ext>
            </a:extLst>
          </p:cNvPr>
          <p:cNvGrpSpPr/>
          <p:nvPr/>
        </p:nvGrpSpPr>
        <p:grpSpPr>
          <a:xfrm>
            <a:off x="8022672" y="2236710"/>
            <a:ext cx="2079374" cy="711388"/>
            <a:chOff x="7141767" y="728558"/>
            <a:chExt cx="4013088" cy="1548868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4C07821E-51F2-E64B-8C86-E9A3F4D42A13}"/>
                </a:ext>
              </a:extLst>
            </p:cNvPr>
            <p:cNvSpPr/>
            <p:nvPr/>
          </p:nvSpPr>
          <p:spPr bwMode="auto">
            <a:xfrm>
              <a:off x="8117306" y="728558"/>
              <a:ext cx="3037549" cy="844848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Console/Terminal</a:t>
              </a:r>
            </a:p>
          </p:txBody>
        </p: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A9117E0B-9C77-AE49-8195-FAA32E3759E9}"/>
                </a:ext>
              </a:extLst>
            </p:cNvPr>
            <p:cNvCxnSpPr>
              <a:cxnSpLocks/>
              <a:stCxn id="25" idx="1"/>
            </p:cNvCxnSpPr>
            <p:nvPr/>
          </p:nvCxnSpPr>
          <p:spPr bwMode="auto">
            <a:xfrm rot="10800000" flipV="1">
              <a:off x="7141767" y="1150983"/>
              <a:ext cx="975542" cy="112644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38D37C1-3EAC-E04C-BE54-21FF1807E06C}"/>
              </a:ext>
            </a:extLst>
          </p:cNvPr>
          <p:cNvGrpSpPr/>
          <p:nvPr/>
        </p:nvGrpSpPr>
        <p:grpSpPr>
          <a:xfrm>
            <a:off x="10131971" y="2242247"/>
            <a:ext cx="1761570" cy="705852"/>
            <a:chOff x="11265247" y="2576718"/>
            <a:chExt cx="3076393" cy="1390740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9DB09C3B-53C4-B149-994B-5FABFAAE70DF}"/>
                </a:ext>
              </a:extLst>
            </p:cNvPr>
            <p:cNvSpPr/>
            <p:nvPr/>
          </p:nvSpPr>
          <p:spPr bwMode="auto">
            <a:xfrm>
              <a:off x="12095746" y="2576718"/>
              <a:ext cx="2245894" cy="997599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Tabbed Workspaces 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EE5D3EAE-C3D9-D446-8C6F-4C75AB446704}"/>
                </a:ext>
              </a:extLst>
            </p:cNvPr>
            <p:cNvCxnSpPr>
              <a:cxnSpLocks/>
              <a:stCxn id="34" idx="1"/>
            </p:cNvCxnSpPr>
            <p:nvPr/>
          </p:nvCxnSpPr>
          <p:spPr bwMode="auto">
            <a:xfrm flipH="1">
              <a:off x="11265247" y="3075517"/>
              <a:ext cx="830499" cy="89194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AC7B352-2AD2-5F4A-87C5-51F74A3EF80F}"/>
              </a:ext>
            </a:extLst>
          </p:cNvPr>
          <p:cNvGrpSpPr/>
          <p:nvPr/>
        </p:nvGrpSpPr>
        <p:grpSpPr>
          <a:xfrm>
            <a:off x="4886027" y="2844174"/>
            <a:ext cx="1809063" cy="522100"/>
            <a:chOff x="215682" y="1097566"/>
            <a:chExt cx="3138863" cy="844848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DD00F03D-B4A6-9042-AA94-310173E96E95}"/>
                </a:ext>
              </a:extLst>
            </p:cNvPr>
            <p:cNvSpPr/>
            <p:nvPr/>
          </p:nvSpPr>
          <p:spPr bwMode="auto">
            <a:xfrm>
              <a:off x="215682" y="1097566"/>
              <a:ext cx="2226232" cy="844848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ts val="1066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6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 panose="020B0503050000000000" pitchFamily="34" charset="77"/>
                <a:ea typeface="+mn-ea"/>
                <a:cs typeface="+mn-cs"/>
              </a:endParaRPr>
            </a:p>
            <a:p>
              <a:pPr marL="0" marR="0" lvl="0" indent="0" algn="ctr" defTabSz="608990" rtl="0" eaLnBrk="1" fontAlgn="base" latinLnBrk="0" hangingPunct="1">
                <a:lnSpc>
                  <a:spcPts val="1066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File Explorer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451D9FF2-A5E5-3141-9D7C-61681E48BB2A}"/>
                </a:ext>
              </a:extLst>
            </p:cNvPr>
            <p:cNvCxnSpPr>
              <a:cxnSpLocks/>
              <a:stCxn id="37" idx="3"/>
            </p:cNvCxnSpPr>
            <p:nvPr/>
          </p:nvCxnSpPr>
          <p:spPr bwMode="auto">
            <a:xfrm>
              <a:off x="2441914" y="1519990"/>
              <a:ext cx="91263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043F8EB-5FFC-6149-A0FB-AF3272CA2194}"/>
              </a:ext>
            </a:extLst>
          </p:cNvPr>
          <p:cNvGrpSpPr/>
          <p:nvPr/>
        </p:nvGrpSpPr>
        <p:grpSpPr>
          <a:xfrm>
            <a:off x="10102046" y="3429000"/>
            <a:ext cx="1821803" cy="774192"/>
            <a:chOff x="11160056" y="2048926"/>
            <a:chExt cx="3181584" cy="1525391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68792BD-4EBB-7C48-B8B1-F6AB89FD152B}"/>
                </a:ext>
              </a:extLst>
            </p:cNvPr>
            <p:cNvSpPr/>
            <p:nvPr/>
          </p:nvSpPr>
          <p:spPr bwMode="auto">
            <a:xfrm>
              <a:off x="12095746" y="2576718"/>
              <a:ext cx="2245894" cy="997599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Split screen</a:t>
              </a: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6273B910-730D-8743-9824-888D8D63C668}"/>
                </a:ext>
              </a:extLst>
            </p:cNvPr>
            <p:cNvCxnSpPr>
              <a:cxnSpLocks/>
              <a:stCxn id="68" idx="1"/>
            </p:cNvCxnSpPr>
            <p:nvPr/>
          </p:nvCxnSpPr>
          <p:spPr bwMode="auto">
            <a:xfrm flipH="1" flipV="1">
              <a:off x="11160056" y="2048926"/>
              <a:ext cx="935689" cy="1026592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C3BFF7C9-2F30-4E4A-B650-E3309A2DE2E1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b="1" dirty="0">
                <a:solidFill>
                  <a:srgbClr val="E7E6E6">
                    <a:lumMod val="50000"/>
                  </a:srgbClr>
                </a:solidFill>
              </a:rPr>
              <a:t>What is </a:t>
            </a:r>
            <a:r>
              <a:rPr lang="en-US" sz="2000" b="1" dirty="0" err="1">
                <a:solidFill>
                  <a:srgbClr val="E7E6E6">
                    <a:lumMod val="50000"/>
                  </a:srgbClr>
                </a:solidFill>
              </a:rPr>
              <a:t>JupyterLab</a:t>
            </a: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2631558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4910" y="302133"/>
            <a:ext cx="5795540" cy="919637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What is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909" y="1255222"/>
            <a:ext cx="5787197" cy="5294999"/>
          </a:xfrm>
        </p:spPr>
        <p:txBody>
          <a:bodyPr anchor="t">
            <a:noAutofit/>
          </a:bodyPr>
          <a:lstStyle/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On </a:t>
            </a:r>
            <a:r>
              <a:rPr lang="en-US" sz="1600" dirty="0">
                <a:solidFill>
                  <a:schemeClr val="bg1"/>
                </a:solidFill>
                <a:latin typeface="+mj-lt"/>
                <a:hlinkClick r:id="rId3"/>
              </a:rPr>
              <a:t>JupyterLab Org Github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:</a:t>
            </a: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2020 IBM Corporation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093DA5E-5293-F04E-9B1A-2903B735EBF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5CEBAF-0204-B44F-AD63-43D5AF18D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459" y="1523903"/>
            <a:ext cx="6642100" cy="500380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0C6B78B-DBCB-9D4A-AE9F-0F706798AFF3}"/>
              </a:ext>
            </a:extLst>
          </p:cNvPr>
          <p:cNvGrpSpPr/>
          <p:nvPr/>
        </p:nvGrpSpPr>
        <p:grpSpPr>
          <a:xfrm>
            <a:off x="5337248" y="2413297"/>
            <a:ext cx="4439022" cy="1524129"/>
            <a:chOff x="5337248" y="2413297"/>
            <a:chExt cx="4439022" cy="152412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7FA329F-8058-D041-A243-65C75666C9DE}"/>
                </a:ext>
              </a:extLst>
            </p:cNvPr>
            <p:cNvSpPr/>
            <p:nvPr/>
          </p:nvSpPr>
          <p:spPr>
            <a:xfrm>
              <a:off x="5337248" y="3039975"/>
              <a:ext cx="2101520" cy="897451"/>
            </a:xfrm>
            <a:prstGeom prst="round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9F3B6D8F-422F-CF4A-ABFB-9C03788CB7FF}"/>
                </a:ext>
              </a:extLst>
            </p:cNvPr>
            <p:cNvSpPr/>
            <p:nvPr/>
          </p:nvSpPr>
          <p:spPr bwMode="auto">
            <a:xfrm flipH="1">
              <a:off x="8457945" y="2413297"/>
              <a:ext cx="1318325" cy="66475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JupyterLab</a:t>
              </a: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 and core extensions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8C70131-6EDD-A740-BA55-3F785BAD582A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7372833" y="2745673"/>
              <a:ext cx="1085112" cy="3323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97EC902-48C4-3944-B3BD-6308C2CEF610}"/>
              </a:ext>
            </a:extLst>
          </p:cNvPr>
          <p:cNvGrpSpPr/>
          <p:nvPr/>
        </p:nvGrpSpPr>
        <p:grpSpPr>
          <a:xfrm>
            <a:off x="9326802" y="2361467"/>
            <a:ext cx="2288548" cy="1273827"/>
            <a:chOff x="7605094" y="2413297"/>
            <a:chExt cx="2288548" cy="1273827"/>
          </a:xfrm>
        </p:grpSpPr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6A2B0117-FC8B-5540-A29E-3E3719742AB3}"/>
                </a:ext>
              </a:extLst>
            </p:cNvPr>
            <p:cNvSpPr/>
            <p:nvPr/>
          </p:nvSpPr>
          <p:spPr bwMode="auto">
            <a:xfrm flipH="1">
              <a:off x="8457944" y="2413297"/>
              <a:ext cx="1435698" cy="66475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JupyterLab</a:t>
              </a: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 extension repos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B6EBA5E3-C654-9548-8439-027E84B712DC}"/>
                </a:ext>
              </a:extLst>
            </p:cNvPr>
            <p:cNvCxnSpPr>
              <a:cxnSpLocks/>
              <a:stCxn id="41" idx="3"/>
            </p:cNvCxnSpPr>
            <p:nvPr/>
          </p:nvCxnSpPr>
          <p:spPr>
            <a:xfrm flipH="1">
              <a:off x="7605094" y="2745673"/>
              <a:ext cx="852850" cy="94145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87A844DE-EE30-7841-9910-C5E07EACE28D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b="1" dirty="0">
                <a:solidFill>
                  <a:srgbClr val="E7E6E6">
                    <a:lumMod val="50000"/>
                  </a:srgbClr>
                </a:solidFill>
              </a:rPr>
              <a:t>What is </a:t>
            </a:r>
            <a:r>
              <a:rPr lang="en-US" sz="2000" b="1" dirty="0" err="1">
                <a:solidFill>
                  <a:srgbClr val="E7E6E6">
                    <a:lumMod val="50000"/>
                  </a:srgbClr>
                </a:solidFill>
              </a:rPr>
              <a:t>JupyterLab</a:t>
            </a: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167297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4910" y="302133"/>
            <a:ext cx="5795540" cy="919637"/>
          </a:xfrm>
        </p:spPr>
        <p:txBody>
          <a:bodyPr anchor="b">
            <a:norm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</a:rPr>
              <a:t>What is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4909" y="1255222"/>
            <a:ext cx="5787197" cy="5294999"/>
          </a:xfrm>
        </p:spPr>
        <p:txBody>
          <a:bodyPr anchor="t">
            <a:noAutofit/>
          </a:bodyPr>
          <a:lstStyle/>
          <a:p>
            <a:pPr marL="342900" indent="-3429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On </a:t>
            </a:r>
            <a:r>
              <a:rPr lang="en-US" sz="1600" dirty="0">
                <a:solidFill>
                  <a:schemeClr val="bg1"/>
                </a:solidFill>
                <a:latin typeface="+mj-lt"/>
                <a:hlinkClick r:id="rId3"/>
              </a:rPr>
              <a:t>JupyterLab Github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:</a:t>
            </a: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2020 IBM Corporation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093DA5E-5293-F04E-9B1A-2903B735EBF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9F2B8-0924-E149-A133-1D1A72BE21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0859" y="1546421"/>
            <a:ext cx="6540500" cy="50038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B24C1DD-2A68-A24D-BCBE-63AB209F6479}"/>
              </a:ext>
            </a:extLst>
          </p:cNvPr>
          <p:cNvGrpSpPr/>
          <p:nvPr/>
        </p:nvGrpSpPr>
        <p:grpSpPr>
          <a:xfrm>
            <a:off x="3387257" y="4673231"/>
            <a:ext cx="2228193" cy="1890115"/>
            <a:chOff x="3167274" y="5051756"/>
            <a:chExt cx="2228193" cy="1890115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A2A3C7C3-B86D-6047-B054-9F28AFCEC26F}"/>
                </a:ext>
              </a:extLst>
            </p:cNvPr>
            <p:cNvSpPr/>
            <p:nvPr/>
          </p:nvSpPr>
          <p:spPr bwMode="auto">
            <a:xfrm flipH="1">
              <a:off x="3167274" y="5051756"/>
              <a:ext cx="1735614" cy="1890115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Backend code: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Handlers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Commands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Debug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Extension setup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etc</a:t>
              </a: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445A489-3918-6B4B-A363-9EF05BBB3567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>
              <a:off x="4902888" y="5996814"/>
              <a:ext cx="492579" cy="1523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DFC8EE5-35B9-5343-80F5-2154405C2E1E}"/>
              </a:ext>
            </a:extLst>
          </p:cNvPr>
          <p:cNvGrpSpPr/>
          <p:nvPr/>
        </p:nvGrpSpPr>
        <p:grpSpPr>
          <a:xfrm>
            <a:off x="6244138" y="4366521"/>
            <a:ext cx="2823322" cy="1890115"/>
            <a:chOff x="2079566" y="5051756"/>
            <a:chExt cx="2823322" cy="1890115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9BEB63B7-5A09-B248-AB37-02A0093E3B80}"/>
                </a:ext>
              </a:extLst>
            </p:cNvPr>
            <p:cNvSpPr/>
            <p:nvPr/>
          </p:nvSpPr>
          <p:spPr bwMode="auto">
            <a:xfrm flipH="1">
              <a:off x="3167274" y="5051756"/>
              <a:ext cx="1735614" cy="1890115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23978" tIns="23978" rIns="23978" bIns="2397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Core extensions: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Application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Utils</a:t>
              </a: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Code editor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Notebook</a:t>
              </a:r>
            </a:p>
            <a:p>
              <a:pPr marL="285750" marR="0" lvl="0" indent="-285750" algn="l" defTabSz="60899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4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5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rPr>
                <a:t>etc</a:t>
              </a:r>
              <a:endPara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F6AAB53-9362-9D44-83CC-2563F315E7A3}"/>
                </a:ext>
              </a:extLst>
            </p:cNvPr>
            <p:cNvCxnSpPr>
              <a:cxnSpLocks/>
              <a:stCxn id="29" idx="3"/>
            </p:cNvCxnSpPr>
            <p:nvPr/>
          </p:nvCxnSpPr>
          <p:spPr>
            <a:xfrm flipH="1">
              <a:off x="2079566" y="5996814"/>
              <a:ext cx="1087708" cy="71851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600F8DD-D179-BD4E-939C-9156CA2DFC8F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</a:t>
            </a:r>
            <a:r>
              <a:rPr lang="en-US" sz="2000" b="1" dirty="0">
                <a:solidFill>
                  <a:srgbClr val="E7E6E6">
                    <a:lumMod val="50000"/>
                  </a:srgbClr>
                </a:solidFill>
              </a:rPr>
              <a:t>What is </a:t>
            </a:r>
            <a:r>
              <a:rPr lang="en-US" sz="2000" b="1" dirty="0" err="1">
                <a:solidFill>
                  <a:srgbClr val="E7E6E6">
                    <a:lumMod val="50000"/>
                  </a:srgbClr>
                </a:solidFill>
              </a:rPr>
              <a:t>JupyterLab</a:t>
            </a:r>
            <a:endParaRPr lang="en-US" sz="2000" b="1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173375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What are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algn="l"/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is designed to be extendable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sz="1600" dirty="0">
                <a:solidFill>
                  <a:schemeClr val="bg1"/>
                </a:solidFill>
                <a:latin typeface="+mj-lt"/>
              </a:rPr>
              <a:t>Extensions enable users and developers to: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Create new editors and output visualization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Add buttons and menu items to existing functionality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Provide APIs for other extensions to use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itself is just a collection of core extensions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What are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JupyterLab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216466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Why use </a:t>
            </a:r>
            <a:r>
              <a:rPr lang="en-US" sz="3200" b="1" dirty="0" err="1">
                <a:solidFill>
                  <a:schemeClr val="bg1"/>
                </a:solidFill>
              </a:rPr>
              <a:t>JupyterLab</a:t>
            </a:r>
            <a:r>
              <a:rPr lang="en-US" sz="3200" b="1" dirty="0">
                <a:solidFill>
                  <a:schemeClr val="bg1"/>
                </a:solidFill>
              </a:rPr>
              <a:t>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  <a:latin typeface="+mj-lt"/>
              </a:rPr>
              <a:t>The core extensions are intentionally limited in scope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sz="1600" dirty="0">
                <a:solidFill>
                  <a:schemeClr val="bg1"/>
                </a:solidFill>
                <a:latin typeface="+mj-lt"/>
              </a:rPr>
              <a:t>Every user needs slightly different tools for their own work</a:t>
            </a: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r>
              <a:rPr lang="en-US" sz="1600" dirty="0">
                <a:solidFill>
                  <a:schemeClr val="bg1"/>
                </a:solidFill>
                <a:latin typeface="+mj-lt"/>
              </a:rPr>
              <a:t>By installing extensions specific to their scenario they can create a customized environment tailored to their work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Why use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JupyterLab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</p:spTree>
    <p:extLst>
      <p:ext uri="{BB962C8B-B14F-4D97-AF65-F5344CB8AC3E}">
        <p14:creationId xmlns:p14="http://schemas.microsoft.com/office/powerpoint/2010/main" val="372153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Installing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Start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lvl="1" algn="l"/>
            <a:r>
              <a:rPr lang="en-US" sz="1600" dirty="0">
                <a:solidFill>
                  <a:schemeClr val="bg1"/>
                </a:solidFill>
                <a:latin typeface="+mj-lt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$ </a:t>
            </a:r>
            <a:r>
              <a:rPr lang="en-US" sz="1400" b="1" dirty="0" err="1">
                <a:solidFill>
                  <a:schemeClr val="bg1"/>
                </a:solidFill>
                <a:latin typeface="Courier" pitchFamily="2" charset="0"/>
              </a:rPr>
              <a:t>jupyter</a:t>
            </a:r>
            <a:r>
              <a:rPr lang="en-US" sz="1400" b="1" dirty="0">
                <a:solidFill>
                  <a:schemeClr val="bg1"/>
                </a:solidFill>
                <a:latin typeface="Courier" pitchFamily="2" charset="0"/>
              </a:rPr>
              <a:t> lab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To install an extension via the UI open the Extension Manager tab in the side bar</a:t>
            </a:r>
          </a:p>
          <a:p>
            <a:pPr marL="400050" lvl="1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The UI is still experimental and will show a warning prior to enablement</a:t>
            </a:r>
          </a:p>
          <a:p>
            <a:pPr marL="228600" indent="-228600" algn="l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Once enabled it will list currently installed extensions in the Installed section and extensions available to install in the Discover tab.</a:t>
            </a:r>
          </a:p>
          <a:p>
            <a:pPr marL="400050" lvl="1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You can search both sections using the search bar</a:t>
            </a:r>
          </a:p>
          <a:p>
            <a:pPr marL="400050" lvl="1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The Discover tab displays packages published on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npm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 with the keywork ‘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r>
              <a:rPr lang="en-US" sz="1600" dirty="0">
                <a:solidFill>
                  <a:schemeClr val="bg1"/>
                </a:solidFill>
                <a:latin typeface="+mj-lt"/>
              </a:rPr>
              <a:t>-extension’</a:t>
            </a: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39BC20-0AF1-D140-BDE6-CB339549A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271" y="3570696"/>
            <a:ext cx="3610577" cy="29795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981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70515-73AA-C04F-9813-DF1C0B2A9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848" y="761951"/>
            <a:ext cx="5795540" cy="919637"/>
          </a:xfrm>
        </p:spPr>
        <p:txBody>
          <a:bodyPr anchor="b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3200" b="1" dirty="0">
                <a:solidFill>
                  <a:schemeClr val="bg1"/>
                </a:solidFill>
              </a:rPr>
              <a:t>Installing Extensions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5EF91-FBDB-DB4A-8B91-A223508C7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6191" y="2003123"/>
            <a:ext cx="5787197" cy="3548006"/>
          </a:xfrm>
        </p:spPr>
        <p:txBody>
          <a:bodyPr anchor="t">
            <a:noAutofit/>
          </a:bodyPr>
          <a:lstStyle/>
          <a:p>
            <a:pPr marL="228600" indent="-228600" algn="l">
              <a:buFont typeface="+mj-lt"/>
              <a:buAutoNum type="arabicPeriod" startAt="4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In the search bar, search for ”toc” and click Install</a:t>
            </a:r>
          </a:p>
          <a:p>
            <a:pPr marL="228600" indent="-228600" algn="l">
              <a:buFont typeface="+mj-lt"/>
              <a:buAutoNum type="arabicPeriod" startAt="4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After installing it will prompt you to rebuild </a:t>
            </a:r>
            <a:r>
              <a:rPr lang="en-US" sz="1600" dirty="0" err="1">
                <a:solidFill>
                  <a:schemeClr val="bg1"/>
                </a:solidFill>
                <a:latin typeface="+mj-lt"/>
              </a:rPr>
              <a:t>jupyterlab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l"/>
            <a:endParaRPr lang="en-CA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B9658C-4100-7141-B468-7B51C58A2240}"/>
              </a:ext>
            </a:extLst>
          </p:cNvPr>
          <p:cNvSpPr txBox="1"/>
          <p:nvPr/>
        </p:nvSpPr>
        <p:spPr>
          <a:xfrm>
            <a:off x="5170876" y="6550223"/>
            <a:ext cx="199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>
                <a:solidFill>
                  <a:schemeClr val="bg1">
                    <a:lumMod val="85000"/>
                  </a:schemeClr>
                </a:solidFill>
              </a:rPr>
              <a:t>© 2020 IBM Corporation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CE36BD7-46FA-B542-A8A7-DD8681B4AF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91974" y="5118307"/>
            <a:ext cx="1236219" cy="143191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770299-6ED2-7948-AD6E-048CD5728EAB}"/>
              </a:ext>
            </a:extLst>
          </p:cNvPr>
          <p:cNvSpPr txBox="1">
            <a:spLocks/>
          </p:cNvSpPr>
          <p:nvPr/>
        </p:nvSpPr>
        <p:spPr>
          <a:xfrm>
            <a:off x="0" y="1739693"/>
            <a:ext cx="5170876" cy="168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is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What are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Why use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JupyterLab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Extensions</a:t>
            </a:r>
          </a:p>
          <a:p>
            <a:pPr algn="l">
              <a:lnSpc>
                <a:spcPct val="120000"/>
              </a:lnSpc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	Installing Extensions</a:t>
            </a:r>
          </a:p>
          <a:p>
            <a:pPr algn="l">
              <a:lnSpc>
                <a:spcPct val="120000"/>
              </a:lnSpc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	Creating an Extension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10825E7-7E74-EA45-AF7B-53DBF0340B2F}"/>
              </a:ext>
            </a:extLst>
          </p:cNvPr>
          <p:cNvGrpSpPr/>
          <p:nvPr/>
        </p:nvGrpSpPr>
        <p:grpSpPr>
          <a:xfrm>
            <a:off x="5432755" y="2881168"/>
            <a:ext cx="6530633" cy="3669053"/>
            <a:chOff x="5235360" y="2716730"/>
            <a:chExt cx="5964666" cy="3323014"/>
          </a:xfrm>
        </p:grpSpPr>
        <p:pic>
          <p:nvPicPr>
            <p:cNvPr id="12" name="Picture 1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7DCB17E-325F-614B-B368-397CB3901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35360" y="3935469"/>
              <a:ext cx="2788309" cy="21042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" name="Picture 1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C13C75B-FD78-3948-AB56-D1028D7F0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26480" y="2716730"/>
              <a:ext cx="2973546" cy="214532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82761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D5A9"/>
      </a:hlink>
      <a:folHlink>
        <a:srgbClr val="FFD5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{D3AEFC09-2D21-5A43-A72E-4CA6E530906D}tf10001063</Template>
  <TotalTime>28331</TotalTime>
  <Words>1118</Words>
  <Application>Microsoft Macintosh PowerPoint</Application>
  <PresentationFormat>Widescreen</PresentationFormat>
  <Paragraphs>203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</vt:lpstr>
      <vt:lpstr>IBM Plex Sans</vt:lpstr>
      <vt:lpstr>Office Theme</vt:lpstr>
      <vt:lpstr>JUPYTERLAB EXTENSIONS</vt:lpstr>
      <vt:lpstr>What is JupyterLab?</vt:lpstr>
      <vt:lpstr>What is JupyterLab?</vt:lpstr>
      <vt:lpstr>What is JupyterLab?</vt:lpstr>
      <vt:lpstr>What is JupyterLab?</vt:lpstr>
      <vt:lpstr>What are JupyterLab Extensions</vt:lpstr>
      <vt:lpstr>Why use JupyterLab Extensions</vt:lpstr>
      <vt:lpstr>Installing Extensions</vt:lpstr>
      <vt:lpstr>Installing Extensions</vt:lpstr>
      <vt:lpstr>Installing Extensions</vt:lpstr>
      <vt:lpstr>Installing Extensions</vt:lpstr>
      <vt:lpstr>Creating an Extension</vt:lpstr>
      <vt:lpstr>Creating an Extension A few quick steps to an example custom extension</vt:lpstr>
      <vt:lpstr>Useful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ELYRA</dc:title>
  <dc:creator>Karla Spuldaro</dc:creator>
  <cp:lastModifiedBy>Alex Bozarth</cp:lastModifiedBy>
  <cp:revision>154</cp:revision>
  <dcterms:created xsi:type="dcterms:W3CDTF">2020-03-23T21:54:37Z</dcterms:created>
  <dcterms:modified xsi:type="dcterms:W3CDTF">2020-10-01T00:06:58Z</dcterms:modified>
</cp:coreProperties>
</file>